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73" r:id="rId2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01">
          <p15:clr>
            <a:srgbClr val="A4A3A4"/>
          </p15:clr>
        </p15:guide>
        <p15:guide id="2" pos="21326">
          <p15:clr>
            <a:srgbClr val="A4A3A4"/>
          </p15:clr>
        </p15:guide>
        <p15:guide id="3" pos="16095">
          <p15:clr>
            <a:srgbClr val="A4A3A4"/>
          </p15:clr>
        </p15:guide>
        <p15:guide id="4" pos="590">
          <p15:clr>
            <a:srgbClr val="A4A3A4"/>
          </p15:clr>
        </p15:guide>
        <p15:guide id="5" pos="10957">
          <p15:clr>
            <a:srgbClr val="A4A3A4"/>
          </p15:clr>
        </p15:guide>
        <p15:guide id="6" pos="299">
          <p15:clr>
            <a:srgbClr val="A4A3A4"/>
          </p15:clr>
        </p15:guide>
        <p15:guide id="7" orient="horz" pos="2304">
          <p15:clr>
            <a:srgbClr val="A4A3A4"/>
          </p15:clr>
        </p15:guide>
        <p15:guide id="8" orient="horz" pos="568">
          <p15:clr>
            <a:srgbClr val="A4A3A4"/>
          </p15:clr>
        </p15:guide>
        <p15:guide id="9" pos="21342">
          <p15:clr>
            <a:srgbClr val="A4A3A4"/>
          </p15:clr>
        </p15:guide>
        <p15:guide id="10" pos="16778">
          <p15:clr>
            <a:srgbClr val="A4A3A4"/>
          </p15:clr>
        </p15:guide>
        <p15:guide id="11" pos="11908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3"/>
    <p:restoredTop sz="93682" autoAdjust="0"/>
  </p:normalViewPr>
  <p:slideViewPr>
    <p:cSldViewPr snapToGrid="0" snapToObjects="1">
      <p:cViewPr varScale="1">
        <p:scale>
          <a:sx n="31" d="100"/>
          <a:sy n="31" d="100"/>
        </p:scale>
        <p:origin x="1096" y="272"/>
      </p:cViewPr>
      <p:guideLst>
        <p:guide orient="horz" pos="8301"/>
        <p:guide pos="21326"/>
        <p:guide pos="16095"/>
        <p:guide pos="590"/>
        <p:guide pos="10957"/>
        <p:guide pos="299"/>
        <p:guide orient="horz" pos="2304"/>
        <p:guide orient="horz" pos="568"/>
        <p:guide pos="21342"/>
        <p:guide pos="16778"/>
        <p:guide pos="11908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1-22T10:14:18.701" idx="2">
    <p:pos x="11337" y="7892"/>
    <p:text>Is it really NASA? There is probably a group t NASA that did this work... Otherwise I guess it would be UCAR or NSF that creates NetCDF?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Datatypes: Swaths,</a:t>
            </a:r>
            <a:r>
              <a:rPr lang="en-US" baseline="0" dirty="0" smtClean="0"/>
              <a:t> time, series grids. IDL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Common framework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Community conventions are important as they provide a convention to describe datatypes that are specific to their domain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Communities use </a:t>
            </a:r>
            <a:r>
              <a:rPr lang="en-US" baseline="0" dirty="0" err="1" smtClean="0"/>
              <a:t>hdf</a:t>
            </a:r>
            <a:r>
              <a:rPr lang="en-US" baseline="0" dirty="0" smtClean="0"/>
              <a:t> by creating metadata and data structure conventions describing datatypes that are specific to their domain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Communities customize HDF by creating metadata and data structure conventions for describing datatypes that are specific to their domain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</a:t>
            </a:r>
            <a:r>
              <a:rPr lang="en-US" baseline="0" dirty="0" err="1" smtClean="0"/>
              <a:t>qcode</a:t>
            </a:r>
            <a:r>
              <a:rPr lang="en-US" baseline="0" dirty="0" smtClean="0"/>
              <a:t> poster number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Consider adding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is a tool that uses </a:t>
            </a:r>
            <a:r>
              <a:rPr lang="en-US" baseline="0" dirty="0" err="1" smtClean="0"/>
              <a:t>hdf</a:t>
            </a:r>
            <a:r>
              <a:rPr lang="en-US" baseline="0" dirty="0" smtClean="0"/>
              <a:t> as a format .mat wrapper around </a:t>
            </a:r>
            <a:r>
              <a:rPr lang="en-US" baseline="0" dirty="0" err="1" smtClean="0"/>
              <a:t>hdf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4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jpg"/><Relationship Id="rId12" Type="http://schemas.openxmlformats.org/officeDocument/2006/relationships/image" Target="../media/image9.jpg"/><Relationship Id="rId13" Type="http://schemas.openxmlformats.org/officeDocument/2006/relationships/image" Target="../media/image10.png"/><Relationship Id="rId14" Type="http://schemas.openxmlformats.org/officeDocument/2006/relationships/image" Target="../media/image11.png"/><Relationship Id="rId15" Type="http://schemas.openxmlformats.org/officeDocument/2006/relationships/image" Target="../media/image12.jpg"/><Relationship Id="rId16" Type="http://schemas.openxmlformats.org/officeDocument/2006/relationships/image" Target="../media/image13.png"/><Relationship Id="rId17" Type="http://schemas.openxmlformats.org/officeDocument/2006/relationships/image" Target="../media/image14.png"/><Relationship Id="rId18" Type="http://schemas.openxmlformats.org/officeDocument/2006/relationships/image" Target="../media/image15.JPG"/><Relationship Id="rId19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cgordon@hdfgroup.org)" TargetMode="External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6" Type="http://schemas.openxmlformats.org/officeDocument/2006/relationships/image" Target="../media/image3.jpe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076142" y="803360"/>
            <a:ext cx="46911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The HDF Data Format: High Performance Interoperability for Earth Science Communities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411170" y="2883719"/>
            <a:ext cx="37254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>
                <a:hlinkClick r:id="rId3"/>
              </a:rPr>
              <a:t>scgordon@hdfgroup.org</a:t>
            </a:r>
            <a:r>
              <a:rPr lang="en-US" sz="4000" dirty="0" smtClean="0">
                <a:hlinkClick r:id="rId3"/>
              </a:rPr>
              <a:t>)</a:t>
            </a:r>
            <a:r>
              <a:rPr lang="en-US" sz="4000" dirty="0" smtClean="0"/>
              <a:t>, Ted Habermann, and John </a:t>
            </a:r>
            <a:r>
              <a:rPr lang="en-US" sz="4000" dirty="0" err="1" smtClean="0"/>
              <a:t>Kozimor</a:t>
            </a:r>
            <a:r>
              <a:rPr lang="en-US" sz="4000" dirty="0" smtClean="0"/>
              <a:t>, The HDF Group</a:t>
            </a:r>
            <a:r>
              <a:rPr lang="en-US" sz="4000" dirty="0"/>
              <a:t>. Lindsay Powers, </a:t>
            </a:r>
            <a:r>
              <a:rPr lang="en-US" sz="4000" dirty="0" smtClean="0"/>
              <a:t>USGS  </a:t>
            </a:r>
            <a:endParaRPr lang="en-US" sz="40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120" y="1333378"/>
            <a:ext cx="4032658" cy="2153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299" y="20034099"/>
            <a:ext cx="23273522" cy="12631042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076142" y="4321860"/>
            <a:ext cx="198616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Communities customize HDF by creating metadata and data structure conventions for describing datatypes that are specific to their </a:t>
            </a:r>
            <a:r>
              <a:rPr lang="en-US" sz="5400" dirty="0" smtClean="0"/>
              <a:t>domain. HDF is foundational to storing, sharing, and reusing data from these communities.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307311" y="31507283"/>
            <a:ext cx="1053721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Property Graph inventory map of HDF</a:t>
            </a:r>
            <a:endParaRPr lang="en-US" sz="32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872" y="13438273"/>
            <a:ext cx="2857500" cy="28575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3096129" y="11108981"/>
            <a:ext cx="4499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Atmospheric </a:t>
            </a:r>
            <a:r>
              <a:rPr lang="en-US" sz="3600" dirty="0" smtClean="0"/>
              <a:t>Science and Oceanography</a:t>
            </a:r>
            <a:endParaRPr lang="en-US" sz="36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129" y="8161584"/>
            <a:ext cx="3457623" cy="34576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7065" y="13405699"/>
            <a:ext cx="3043259" cy="251346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019795" y="11537537"/>
            <a:ext cx="3570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Earth Observation</a:t>
            </a:r>
            <a:endParaRPr lang="en-US" sz="36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308" y="7861756"/>
            <a:ext cx="6069123" cy="4298962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1211972" y="14097499"/>
            <a:ext cx="11391900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Community Conventions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2123903" y="7318498"/>
            <a:ext cx="11391900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HDF </a:t>
            </a:r>
            <a:r>
              <a:rPr lang="en-US" dirty="0" smtClean="0"/>
              <a:t>Communities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6176" y="11860702"/>
            <a:ext cx="6134100" cy="13208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039" y="14743527"/>
            <a:ext cx="4523355" cy="387716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5588719" y="18700478"/>
            <a:ext cx="2534796" cy="176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hydrography</a:t>
            </a:r>
            <a:endParaRPr lang="en-US" sz="3600" dirty="0"/>
          </a:p>
          <a:p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1441" y="20806397"/>
            <a:ext cx="4776412" cy="86292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9129614" y="14076159"/>
            <a:ext cx="5485742" cy="176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Planetary </a:t>
            </a:r>
            <a:r>
              <a:rPr lang="en-US" sz="3600" dirty="0"/>
              <a:t>science</a:t>
            </a:r>
          </a:p>
          <a:p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4684" y="10824959"/>
            <a:ext cx="3251200" cy="3251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7484" y="16259512"/>
            <a:ext cx="2413000" cy="20447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7449011" y="14092582"/>
            <a:ext cx="2425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Seismology</a:t>
            </a:r>
            <a:endParaRPr lang="en-US" sz="36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37" y="15969249"/>
            <a:ext cx="4496378" cy="261499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65" y="11011720"/>
            <a:ext cx="2904350" cy="290435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42" y="20487657"/>
            <a:ext cx="3958020" cy="158931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35" y="14911075"/>
            <a:ext cx="3853499" cy="25355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94940" y="17436163"/>
            <a:ext cx="1651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Ecology</a:t>
            </a:r>
            <a:endParaRPr lang="en-US" sz="3600" dirty="0"/>
          </a:p>
        </p:txBody>
      </p:sp>
      <p:sp>
        <p:nvSpPr>
          <p:cNvPr id="47" name="TextBox 46"/>
          <p:cNvSpPr txBox="1"/>
          <p:nvPr/>
        </p:nvSpPr>
        <p:spPr>
          <a:xfrm>
            <a:off x="45534296" y="23566575"/>
            <a:ext cx="10096300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BAG  </a:t>
            </a:r>
          </a:p>
          <a:p>
            <a:r>
              <a:rPr lang="en-US" sz="3600" dirty="0" smtClean="0"/>
              <a:t>Tabular </a:t>
            </a:r>
            <a:r>
              <a:rPr lang="en-US" sz="3600" dirty="0"/>
              <a:t>metadata</a:t>
            </a:r>
          </a:p>
          <a:p>
            <a:r>
              <a:rPr lang="en-US" sz="3600" dirty="0"/>
              <a:t>Annotations</a:t>
            </a:r>
          </a:p>
          <a:p>
            <a:r>
              <a:rPr lang="en-US" sz="3600" dirty="0"/>
              <a:t>Grids</a:t>
            </a:r>
          </a:p>
          <a:p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5158076" y="16737589"/>
            <a:ext cx="97145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HDF-EOS</a:t>
            </a:r>
          </a:p>
          <a:p>
            <a:r>
              <a:rPr lang="en-US" sz="3600" dirty="0"/>
              <a:t>Swaths</a:t>
            </a:r>
          </a:p>
          <a:p>
            <a:r>
              <a:rPr lang="en-US" sz="3600" dirty="0"/>
              <a:t>Multi-dimensional Grids</a:t>
            </a:r>
          </a:p>
          <a:p>
            <a:r>
              <a:rPr lang="en-US" sz="3600" dirty="0"/>
              <a:t>Zonal averages</a:t>
            </a:r>
          </a:p>
          <a:p>
            <a:r>
              <a:rPr lang="en-US" sz="3600" dirty="0"/>
              <a:t>Points</a:t>
            </a:r>
          </a:p>
          <a:p>
            <a:endParaRPr lang="en-US" sz="3600" dirty="0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32435821" y="16915854"/>
            <a:ext cx="5366974" cy="4377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 err="1" smtClean="0"/>
              <a:t>NetCDF</a:t>
            </a:r>
            <a:r>
              <a:rPr lang="en-US" sz="5400" dirty="0" smtClean="0"/>
              <a:t> / CF</a:t>
            </a:r>
          </a:p>
          <a:p>
            <a:pPr algn="l"/>
            <a:r>
              <a:rPr lang="en-US" sz="3600" dirty="0" smtClean="0"/>
              <a:t>Multi-dimensional Grids</a:t>
            </a:r>
          </a:p>
          <a:p>
            <a:pPr algn="l"/>
            <a:r>
              <a:rPr lang="en-US" sz="3600" dirty="0" smtClean="0"/>
              <a:t>Discrete Sampling Features</a:t>
            </a:r>
          </a:p>
          <a:p>
            <a:endParaRPr lang="en-US" sz="9600" dirty="0" smtClean="0"/>
          </a:p>
          <a:p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979760" y="19329069"/>
            <a:ext cx="3151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ASDF</a:t>
            </a:r>
          </a:p>
          <a:p>
            <a:endParaRPr lang="en-US" sz="3600" dirty="0"/>
          </a:p>
        </p:txBody>
      </p:sp>
      <p:sp>
        <p:nvSpPr>
          <p:cNvPr id="52" name="TextBox 51"/>
          <p:cNvSpPr txBox="1"/>
          <p:nvPr/>
        </p:nvSpPr>
        <p:spPr>
          <a:xfrm>
            <a:off x="39709036" y="19675221"/>
            <a:ext cx="4852606" cy="2594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/>
              <a:t>FITSinHDF</a:t>
            </a:r>
            <a:endParaRPr lang="en-US" sz="5400" dirty="0"/>
          </a:p>
          <a:p>
            <a:r>
              <a:rPr lang="en-US" sz="3600" dirty="0" smtClean="0"/>
              <a:t>Imagery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94940" y="23566575"/>
            <a:ext cx="57189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NEON HDF5</a:t>
            </a:r>
          </a:p>
          <a:p>
            <a:r>
              <a:rPr lang="en-US" sz="3600" dirty="0" smtClean="0"/>
              <a:t>Point Clouds</a:t>
            </a:r>
          </a:p>
          <a:p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45786940" y="3580341"/>
            <a:ext cx="4839786" cy="2326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IN23C-1780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9999</TotalTime>
  <Words>205</Words>
  <Application>Microsoft Macintosh PowerPoint</Application>
  <PresentationFormat>Custom</PresentationFormat>
  <Paragraphs>44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223</cp:revision>
  <dcterms:created xsi:type="dcterms:W3CDTF">2015-11-23T22:19:17Z</dcterms:created>
  <dcterms:modified xsi:type="dcterms:W3CDTF">2016-11-22T19:23:58Z</dcterms:modified>
</cp:coreProperties>
</file>